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drawings/drawing1.xml" ContentType="application/vnd.openxmlformats-officedocument.drawingml.chartshapes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4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5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720" r:id="rId2"/>
    <p:sldMasterId id="2147483732" r:id="rId3"/>
  </p:sldMasterIdLst>
  <p:notesMasterIdLst>
    <p:notesMasterId r:id="rId13"/>
  </p:notesMasterIdLst>
  <p:sldIdLst>
    <p:sldId id="272" r:id="rId4"/>
    <p:sldId id="267" r:id="rId5"/>
    <p:sldId id="265" r:id="rId6"/>
    <p:sldId id="268" r:id="rId7"/>
    <p:sldId id="274" r:id="rId8"/>
    <p:sldId id="275" r:id="rId9"/>
    <p:sldId id="293" r:id="rId10"/>
    <p:sldId id="282" r:id="rId11"/>
    <p:sldId id="294" r:id="rId12"/>
  </p:sldIdLst>
  <p:sldSz cx="9144000" cy="6858000" type="screen4x3"/>
  <p:notesSz cx="6808788" cy="99393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  <a:srgbClr val="0033CC"/>
    <a:srgbClr val="FF33CC"/>
    <a:srgbClr val="C3EDC8"/>
    <a:srgbClr val="33CCCC"/>
    <a:srgbClr val="FF9900"/>
    <a:srgbClr val="CCFFCC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5723" autoAdjust="0"/>
  </p:normalViewPr>
  <p:slideViewPr>
    <p:cSldViewPr>
      <p:cViewPr varScale="1">
        <p:scale>
          <a:sx n="111" d="100"/>
          <a:sy n="111" d="100"/>
        </p:scale>
        <p:origin x="1614" y="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viewProps" Target="viewProp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1.xml"/><Relationship Id="rId2" Type="http://schemas.openxmlformats.org/officeDocument/2006/relationships/package" Target="../embeddings/_____Microsoft_Excel1.xlsx"/><Relationship Id="rId1" Type="http://schemas.openxmlformats.org/officeDocument/2006/relationships/themeOverride" Target="../theme/themeOverrid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4.8685491723466428E-3"/>
          <c:y val="8.4548104956268244E-2"/>
          <c:w val="0.54819863680623171"/>
          <c:h val="0.82069970845481099"/>
        </c:manualLayout>
      </c:layout>
      <c:pie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 w="25400">
          <a:noFill/>
        </a:ln>
      </c:spPr>
    </c:plotArea>
    <c:plotVisOnly val="1"/>
    <c:dispBlanksAs val="zero"/>
    <c:showDLblsOverMax val="0"/>
  </c:chart>
  <c:spPr>
    <a:noFill/>
    <a:ln w="25400">
      <a:pattFill prst="pct75">
        <a:fgClr>
          <a:srgbClr val="33CCCC"/>
        </a:fgClr>
        <a:bgClr>
          <a:srgbClr val="FFFFFF"/>
        </a:bgClr>
      </a:pattFill>
      <a:prstDash val="solid"/>
    </a:ln>
  </c:spPr>
  <c:txPr>
    <a:bodyPr/>
    <a:lstStyle/>
    <a:p>
      <a:pPr>
        <a:defRPr sz="1075" b="0" i="0" u="none" strike="noStrike" baseline="0">
          <a:solidFill>
            <a:srgbClr val="000000"/>
          </a:solidFill>
          <a:latin typeface="Arial Cyr"/>
          <a:ea typeface="Arial Cyr"/>
          <a:cs typeface="Arial Cyr"/>
        </a:defRPr>
      </a:pPr>
      <a:endParaRPr lang="ru-RU"/>
    </a:p>
  </c:txPr>
  <c:externalData r:id="rId2">
    <c:autoUpdate val="0"/>
  </c:externalData>
  <c:userShapes r:id="rId3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72F1861-F77A-4258-9C11-55327AD48FFE}" type="doc">
      <dgm:prSet loTypeId="urn:microsoft.com/office/officeart/2005/8/layout/funnel1" loCatId="relationship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EFB8A65C-E0F0-49D4-BCD6-24448DF8BE44}" type="pres">
      <dgm:prSet presAssocID="{F72F1861-F77A-4258-9C11-55327AD48FFE}" presName="Name0" presStyleCnt="0">
        <dgm:presLayoutVars>
          <dgm:chMax val="4"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1D8DEE17-B41C-418B-925A-53BB1147D473}" type="presOf" srcId="{F72F1861-F77A-4258-9C11-55327AD48FFE}" destId="{EFB8A65C-E0F0-49D4-BCD6-24448DF8BE44}" srcOrd="0" destOrd="0" presId="urn:microsoft.com/office/officeart/2005/8/layout/funnel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72F1861-F77A-4258-9C11-55327AD48FFE}" type="doc">
      <dgm:prSet loTypeId="urn:microsoft.com/office/officeart/2005/8/layout/funnel1" loCatId="relationship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EFB8A65C-E0F0-49D4-BCD6-24448DF8BE44}" type="pres">
      <dgm:prSet presAssocID="{F72F1861-F77A-4258-9C11-55327AD48FFE}" presName="Name0" presStyleCnt="0">
        <dgm:presLayoutVars>
          <dgm:chMax val="4"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5FA75D69-817C-4108-B74D-8D3992D697E9}" type="presOf" srcId="{F72F1861-F77A-4258-9C11-55327AD48FFE}" destId="{EFB8A65C-E0F0-49D4-BCD6-24448DF8BE44}" srcOrd="0" destOrd="0" presId="urn:microsoft.com/office/officeart/2005/8/layout/funnel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F72F1861-F77A-4258-9C11-55327AD48FFE}" type="doc">
      <dgm:prSet loTypeId="urn:microsoft.com/office/officeart/2005/8/layout/funnel1" loCatId="relationship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EFB8A65C-E0F0-49D4-BCD6-24448DF8BE44}" type="pres">
      <dgm:prSet presAssocID="{F72F1861-F77A-4258-9C11-55327AD48FFE}" presName="Name0" presStyleCnt="0">
        <dgm:presLayoutVars>
          <dgm:chMax val="4"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B6560C1C-8BB0-4288-A648-12C05C5960A4}" type="presOf" srcId="{F72F1861-F77A-4258-9C11-55327AD48FFE}" destId="{EFB8A65C-E0F0-49D4-BCD6-24448DF8BE44}" srcOrd="0" destOrd="0" presId="urn:microsoft.com/office/officeart/2005/8/layout/funnel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funnel1">
  <dgm:title val=""/>
  <dgm:desc val=""/>
  <dgm:catLst>
    <dgm:cat type="relationship" pri="2000"/>
    <dgm:cat type="process" pri="2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4"/>
      <dgm:resizeHandles val="exact"/>
    </dgm:varLst>
    <dgm:alg type="composite">
      <dgm:param type="ar" val="1.25"/>
    </dgm:alg>
    <dgm:shape xmlns:r="http://schemas.openxmlformats.org/officeDocument/2006/relationships" r:blip="">
      <dgm:adjLst/>
    </dgm:shape>
    <dgm:presOf/>
    <dgm:choose name="Name1">
      <dgm:if name="Name2" axis="ch" ptType="node" func="cnt" op="equ" val="2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w" for="ch" forName="item1" refType="w" fact="0.35"/>
          <dgm:constr type="h" for="ch" forName="item1" refType="w" fact="0.35"/>
          <dgm:constr type="t" for="ch" forName="item1" refType="h" fact="0.05"/>
          <dgm:constr type="l" for="ch" forName="item1" refType="w" fact="0.125"/>
          <dgm:constr type="primFontSz" for="ch" forName="item1" op="equ" val="65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if>
      <dgm:else name="Name3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primFontSz" for="ch" forName="rectangle" val="65"/>
          <dgm:constr type="w" for="ch" forName="item1" refType="w" fact="0.225"/>
          <dgm:constr type="h" for="ch" forName="item1" refType="w" fact="0.225"/>
          <dgm:constr type="t" for="ch" forName="item1" refType="h" fact="0.336"/>
          <dgm:constr type="l" for="ch" forName="item1" refType="w" fact="0.261"/>
          <dgm:constr type="primFontSz" for="ch" forName="item1" val="65"/>
          <dgm:constr type="w" for="ch" forName="item2" refType="w" fact="0.225"/>
          <dgm:constr type="h" for="ch" forName="item2" refType="w" fact="0.225"/>
          <dgm:constr type="t" for="ch" forName="item2" refType="h" fact="0.125"/>
          <dgm:constr type="l" for="ch" forName="item2" refType="w" fact="0.1"/>
          <dgm:constr type="primFontSz" for="ch" forName="item2" refType="primFontSz" refFor="ch" refForName="item1" op="equ"/>
          <dgm:constr type="w" for="ch" forName="item3" refType="w" fact="0.225"/>
          <dgm:constr type="h" for="ch" forName="item3" refType="w" fact="0.225"/>
          <dgm:constr type="t" for="ch" forName="item3" refType="h" fact="0.057"/>
          <dgm:constr type="l" for="ch" forName="item3" refType="w" fact="0.33"/>
          <dgm:constr type="primFontSz" for="ch" forName="item3" refType="primFontSz" refFor="ch" refForName="item1" op="equ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else>
    </dgm:choose>
    <dgm:ruleLst/>
    <dgm:choose name="Name4">
      <dgm:if name="Name5" axis="ch" ptType="node" func="cnt" op="gte" val="1">
        <dgm:layoutNode name="ellipse" styleLbl="trBgShp">
          <dgm:alg type="sp"/>
          <dgm:shape xmlns:r="http://schemas.openxmlformats.org/officeDocument/2006/relationships" type="ellipse" r:blip="">
            <dgm:adjLst/>
          </dgm:shape>
          <dgm:presOf/>
          <dgm:constrLst/>
          <dgm:ruleLst/>
        </dgm:layoutNode>
        <dgm:layoutNode name="arrow1" styleLbl="fgShp">
          <dgm:alg type="sp"/>
          <dgm:shape xmlns:r="http://schemas.openxmlformats.org/officeDocument/2006/relationships" type="downArrow" r:blip="">
            <dgm:adjLst/>
          </dgm:shape>
          <dgm:presOf/>
          <dgm:constrLst/>
          <dgm:ruleLst/>
        </dgm:layoutNode>
        <dgm:layoutNode name="rectangle" styleLbl="revTx">
          <dgm:varLst>
            <dgm:bulletEnabled val="1"/>
          </dgm:varLst>
          <dgm:alg type="tx">
            <dgm:param type="txAnchorHorzCh" val="ctr"/>
          </dgm:alg>
          <dgm:shape xmlns:r="http://schemas.openxmlformats.org/officeDocument/2006/relationships" type="rect" r:blip="">
            <dgm:adjLst/>
          </dgm:shape>
          <dgm:choose name="Name6">
            <dgm:if name="Name7" axis="ch" ptType="node" func="cnt" op="equ" val="1">
              <dgm:presOf axis="ch desOrSelf" ptType="node node" st="1 1" cnt="1 0"/>
            </dgm:if>
            <dgm:if name="Name8" axis="ch" ptType="node" func="cnt" op="equ" val="2">
              <dgm:presOf axis="ch desOrSelf" ptType="node node" st="2 1" cnt="1 0"/>
            </dgm:if>
            <dgm:if name="Name9" axis="ch" ptType="node" func="cnt" op="equ" val="3">
              <dgm:presOf axis="ch desOrSelf" ptType="node node" st="3 1" cnt="1 0"/>
            </dgm:if>
            <dgm:else name="Name10">
              <dgm:presOf axis="ch desOrSelf" ptType="node node" st="4 1" cnt="1 0"/>
            </dgm:else>
          </dgm:choose>
          <dgm:constrLst/>
          <dgm:ruleLst>
            <dgm:rule type="primFontSz" val="5" fact="NaN" max="NaN"/>
          </dgm:ruleLst>
        </dgm:layoutNode>
        <dgm:forEach name="Name11" axis="ch" ptType="node" st="2" cnt="1">
          <dgm:layoutNode name="item1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2">
              <dgm:if name="Name13" axis="root ch" ptType="all node" func="cnt" op="equ" val="1">
                <dgm:presOf/>
              </dgm:if>
              <dgm:if name="Name14" axis="root ch" ptType="all node" func="cnt" op="equ" val="2">
                <dgm:presOf axis="root ch desOrSelf" ptType="all node node" st="1 1 1" cnt="0 1 0"/>
              </dgm:if>
              <dgm:if name="Name15" axis="root ch" ptType="all node" func="cnt" op="equ" val="3">
                <dgm:presOf axis="root ch desOrSelf" ptType="all node node" st="1 2 1" cnt="0 1 0"/>
              </dgm:if>
              <dgm:else name="Name16">
                <dgm:presOf axis="root ch desOrSelf" ptType="all node node" st="1 3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17" axis="ch" ptType="node" st="3" cnt="1">
          <dgm:layoutNode name="item2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8">
              <dgm:if name="Name19" axis="root ch" ptType="all node" func="cnt" op="equ" val="1">
                <dgm:presOf/>
              </dgm:if>
              <dgm:if name="Name20" axis="root ch" ptType="all node" func="cnt" op="equ" val="2">
                <dgm:presOf/>
              </dgm:if>
              <dgm:if name="Name21" axis="root ch" ptType="all node" func="cnt" op="equ" val="3">
                <dgm:presOf axis="root ch desOrSelf" ptType="all node node" st="1 1 1" cnt="0 1 0"/>
              </dgm:if>
              <dgm:else name="Name22">
                <dgm:presOf axis="root ch desOrSelf" ptType="all node node" st="1 2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23" axis="ch" ptType="node" st="4" cnt="1">
          <dgm:layoutNode name="item3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4">
              <dgm:if name="Name25" axis="root ch" ptType="all node" func="cnt" op="equ" val="1">
                <dgm:presOf/>
              </dgm:if>
              <dgm:if name="Name26" axis="root ch" ptType="all node" func="cnt" op="equ" val="2">
                <dgm:presOf/>
              </dgm:if>
              <dgm:if name="Name27" axis="root ch" ptType="all node" func="cnt" op="equ" val="3">
                <dgm:presOf/>
              </dgm:if>
              <dgm:else name="Name28">
                <dgm:presOf axis="root ch desOrSelf" ptType="all node node" st="1 1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layoutNode name="funnel" styleLbl="trAlignAcc1">
          <dgm:alg type="sp"/>
          <dgm:shape xmlns:r="http://schemas.openxmlformats.org/officeDocument/2006/relationships" type="funnel" r:blip="">
            <dgm:adjLst/>
          </dgm:shape>
          <dgm:presOf/>
          <dgm:constrLst/>
          <dgm:ruleLst/>
        </dgm:layoutNode>
      </dgm:if>
      <dgm:else name="Name29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funnel1">
  <dgm:title val=""/>
  <dgm:desc val=""/>
  <dgm:catLst>
    <dgm:cat type="relationship" pri="2000"/>
    <dgm:cat type="process" pri="2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4"/>
      <dgm:resizeHandles val="exact"/>
    </dgm:varLst>
    <dgm:alg type="composite">
      <dgm:param type="ar" val="1.25"/>
    </dgm:alg>
    <dgm:shape xmlns:r="http://schemas.openxmlformats.org/officeDocument/2006/relationships" r:blip="">
      <dgm:adjLst/>
    </dgm:shape>
    <dgm:presOf/>
    <dgm:choose name="Name1">
      <dgm:if name="Name2" axis="ch" ptType="node" func="cnt" op="equ" val="2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w" for="ch" forName="item1" refType="w" fact="0.35"/>
          <dgm:constr type="h" for="ch" forName="item1" refType="w" fact="0.35"/>
          <dgm:constr type="t" for="ch" forName="item1" refType="h" fact="0.05"/>
          <dgm:constr type="l" for="ch" forName="item1" refType="w" fact="0.125"/>
          <dgm:constr type="primFontSz" for="ch" forName="item1" op="equ" val="65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if>
      <dgm:else name="Name3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primFontSz" for="ch" forName="rectangle" val="65"/>
          <dgm:constr type="w" for="ch" forName="item1" refType="w" fact="0.225"/>
          <dgm:constr type="h" for="ch" forName="item1" refType="w" fact="0.225"/>
          <dgm:constr type="t" for="ch" forName="item1" refType="h" fact="0.336"/>
          <dgm:constr type="l" for="ch" forName="item1" refType="w" fact="0.261"/>
          <dgm:constr type="primFontSz" for="ch" forName="item1" val="65"/>
          <dgm:constr type="w" for="ch" forName="item2" refType="w" fact="0.225"/>
          <dgm:constr type="h" for="ch" forName="item2" refType="w" fact="0.225"/>
          <dgm:constr type="t" for="ch" forName="item2" refType="h" fact="0.125"/>
          <dgm:constr type="l" for="ch" forName="item2" refType="w" fact="0.1"/>
          <dgm:constr type="primFontSz" for="ch" forName="item2" refType="primFontSz" refFor="ch" refForName="item1" op="equ"/>
          <dgm:constr type="w" for="ch" forName="item3" refType="w" fact="0.225"/>
          <dgm:constr type="h" for="ch" forName="item3" refType="w" fact="0.225"/>
          <dgm:constr type="t" for="ch" forName="item3" refType="h" fact="0.057"/>
          <dgm:constr type="l" for="ch" forName="item3" refType="w" fact="0.33"/>
          <dgm:constr type="primFontSz" for="ch" forName="item3" refType="primFontSz" refFor="ch" refForName="item1" op="equ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else>
    </dgm:choose>
    <dgm:ruleLst/>
    <dgm:choose name="Name4">
      <dgm:if name="Name5" axis="ch" ptType="node" func="cnt" op="gte" val="1">
        <dgm:layoutNode name="ellipse" styleLbl="trBgShp">
          <dgm:alg type="sp"/>
          <dgm:shape xmlns:r="http://schemas.openxmlformats.org/officeDocument/2006/relationships" type="ellipse" r:blip="">
            <dgm:adjLst/>
          </dgm:shape>
          <dgm:presOf/>
          <dgm:constrLst/>
          <dgm:ruleLst/>
        </dgm:layoutNode>
        <dgm:layoutNode name="arrow1" styleLbl="fgShp">
          <dgm:alg type="sp"/>
          <dgm:shape xmlns:r="http://schemas.openxmlformats.org/officeDocument/2006/relationships" type="downArrow" r:blip="">
            <dgm:adjLst/>
          </dgm:shape>
          <dgm:presOf/>
          <dgm:constrLst/>
          <dgm:ruleLst/>
        </dgm:layoutNode>
        <dgm:layoutNode name="rectangle" styleLbl="revTx">
          <dgm:varLst>
            <dgm:bulletEnabled val="1"/>
          </dgm:varLst>
          <dgm:alg type="tx">
            <dgm:param type="txAnchorHorzCh" val="ctr"/>
          </dgm:alg>
          <dgm:shape xmlns:r="http://schemas.openxmlformats.org/officeDocument/2006/relationships" type="rect" r:blip="">
            <dgm:adjLst/>
          </dgm:shape>
          <dgm:choose name="Name6">
            <dgm:if name="Name7" axis="ch" ptType="node" func="cnt" op="equ" val="1">
              <dgm:presOf axis="ch desOrSelf" ptType="node node" st="1 1" cnt="1 0"/>
            </dgm:if>
            <dgm:if name="Name8" axis="ch" ptType="node" func="cnt" op="equ" val="2">
              <dgm:presOf axis="ch desOrSelf" ptType="node node" st="2 1" cnt="1 0"/>
            </dgm:if>
            <dgm:if name="Name9" axis="ch" ptType="node" func="cnt" op="equ" val="3">
              <dgm:presOf axis="ch desOrSelf" ptType="node node" st="3 1" cnt="1 0"/>
            </dgm:if>
            <dgm:else name="Name10">
              <dgm:presOf axis="ch desOrSelf" ptType="node node" st="4 1" cnt="1 0"/>
            </dgm:else>
          </dgm:choose>
          <dgm:constrLst/>
          <dgm:ruleLst>
            <dgm:rule type="primFontSz" val="5" fact="NaN" max="NaN"/>
          </dgm:ruleLst>
        </dgm:layoutNode>
        <dgm:forEach name="Name11" axis="ch" ptType="node" st="2" cnt="1">
          <dgm:layoutNode name="item1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2">
              <dgm:if name="Name13" axis="root ch" ptType="all node" func="cnt" op="equ" val="1">
                <dgm:presOf/>
              </dgm:if>
              <dgm:if name="Name14" axis="root ch" ptType="all node" func="cnt" op="equ" val="2">
                <dgm:presOf axis="root ch desOrSelf" ptType="all node node" st="1 1 1" cnt="0 1 0"/>
              </dgm:if>
              <dgm:if name="Name15" axis="root ch" ptType="all node" func="cnt" op="equ" val="3">
                <dgm:presOf axis="root ch desOrSelf" ptType="all node node" st="1 2 1" cnt="0 1 0"/>
              </dgm:if>
              <dgm:else name="Name16">
                <dgm:presOf axis="root ch desOrSelf" ptType="all node node" st="1 3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17" axis="ch" ptType="node" st="3" cnt="1">
          <dgm:layoutNode name="item2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8">
              <dgm:if name="Name19" axis="root ch" ptType="all node" func="cnt" op="equ" val="1">
                <dgm:presOf/>
              </dgm:if>
              <dgm:if name="Name20" axis="root ch" ptType="all node" func="cnt" op="equ" val="2">
                <dgm:presOf/>
              </dgm:if>
              <dgm:if name="Name21" axis="root ch" ptType="all node" func="cnt" op="equ" val="3">
                <dgm:presOf axis="root ch desOrSelf" ptType="all node node" st="1 1 1" cnt="0 1 0"/>
              </dgm:if>
              <dgm:else name="Name22">
                <dgm:presOf axis="root ch desOrSelf" ptType="all node node" st="1 2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23" axis="ch" ptType="node" st="4" cnt="1">
          <dgm:layoutNode name="item3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4">
              <dgm:if name="Name25" axis="root ch" ptType="all node" func="cnt" op="equ" val="1">
                <dgm:presOf/>
              </dgm:if>
              <dgm:if name="Name26" axis="root ch" ptType="all node" func="cnt" op="equ" val="2">
                <dgm:presOf/>
              </dgm:if>
              <dgm:if name="Name27" axis="root ch" ptType="all node" func="cnt" op="equ" val="3">
                <dgm:presOf/>
              </dgm:if>
              <dgm:else name="Name28">
                <dgm:presOf axis="root ch desOrSelf" ptType="all node node" st="1 1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layoutNode name="funnel" styleLbl="trAlignAcc1">
          <dgm:alg type="sp"/>
          <dgm:shape xmlns:r="http://schemas.openxmlformats.org/officeDocument/2006/relationships" type="funnel" r:blip="">
            <dgm:adjLst/>
          </dgm:shape>
          <dgm:presOf/>
          <dgm:constrLst/>
          <dgm:ruleLst/>
        </dgm:layoutNode>
      </dgm:if>
      <dgm:else name="Name29"/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funnel1">
  <dgm:title val=""/>
  <dgm:desc val=""/>
  <dgm:catLst>
    <dgm:cat type="relationship" pri="2000"/>
    <dgm:cat type="process" pri="2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4"/>
      <dgm:resizeHandles val="exact"/>
    </dgm:varLst>
    <dgm:alg type="composite">
      <dgm:param type="ar" val="1.25"/>
    </dgm:alg>
    <dgm:shape xmlns:r="http://schemas.openxmlformats.org/officeDocument/2006/relationships" r:blip="">
      <dgm:adjLst/>
    </dgm:shape>
    <dgm:presOf/>
    <dgm:choose name="Name1">
      <dgm:if name="Name2" axis="ch" ptType="node" func="cnt" op="equ" val="2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w" for="ch" forName="item1" refType="w" fact="0.35"/>
          <dgm:constr type="h" for="ch" forName="item1" refType="w" fact="0.35"/>
          <dgm:constr type="t" for="ch" forName="item1" refType="h" fact="0.05"/>
          <dgm:constr type="l" for="ch" forName="item1" refType="w" fact="0.125"/>
          <dgm:constr type="primFontSz" for="ch" forName="item1" op="equ" val="65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if>
      <dgm:else name="Name3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primFontSz" for="ch" forName="rectangle" val="65"/>
          <dgm:constr type="w" for="ch" forName="item1" refType="w" fact="0.225"/>
          <dgm:constr type="h" for="ch" forName="item1" refType="w" fact="0.225"/>
          <dgm:constr type="t" for="ch" forName="item1" refType="h" fact="0.336"/>
          <dgm:constr type="l" for="ch" forName="item1" refType="w" fact="0.261"/>
          <dgm:constr type="primFontSz" for="ch" forName="item1" val="65"/>
          <dgm:constr type="w" for="ch" forName="item2" refType="w" fact="0.225"/>
          <dgm:constr type="h" for="ch" forName="item2" refType="w" fact="0.225"/>
          <dgm:constr type="t" for="ch" forName="item2" refType="h" fact="0.125"/>
          <dgm:constr type="l" for="ch" forName="item2" refType="w" fact="0.1"/>
          <dgm:constr type="primFontSz" for="ch" forName="item2" refType="primFontSz" refFor="ch" refForName="item1" op="equ"/>
          <dgm:constr type="w" for="ch" forName="item3" refType="w" fact="0.225"/>
          <dgm:constr type="h" for="ch" forName="item3" refType="w" fact="0.225"/>
          <dgm:constr type="t" for="ch" forName="item3" refType="h" fact="0.057"/>
          <dgm:constr type="l" for="ch" forName="item3" refType="w" fact="0.33"/>
          <dgm:constr type="primFontSz" for="ch" forName="item3" refType="primFontSz" refFor="ch" refForName="item1" op="equ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else>
    </dgm:choose>
    <dgm:ruleLst/>
    <dgm:choose name="Name4">
      <dgm:if name="Name5" axis="ch" ptType="node" func="cnt" op="gte" val="1">
        <dgm:layoutNode name="ellipse" styleLbl="trBgShp">
          <dgm:alg type="sp"/>
          <dgm:shape xmlns:r="http://schemas.openxmlformats.org/officeDocument/2006/relationships" type="ellipse" r:blip="">
            <dgm:adjLst/>
          </dgm:shape>
          <dgm:presOf/>
          <dgm:constrLst/>
          <dgm:ruleLst/>
        </dgm:layoutNode>
        <dgm:layoutNode name="arrow1" styleLbl="fgShp">
          <dgm:alg type="sp"/>
          <dgm:shape xmlns:r="http://schemas.openxmlformats.org/officeDocument/2006/relationships" type="downArrow" r:blip="">
            <dgm:adjLst/>
          </dgm:shape>
          <dgm:presOf/>
          <dgm:constrLst/>
          <dgm:ruleLst/>
        </dgm:layoutNode>
        <dgm:layoutNode name="rectangle" styleLbl="revTx">
          <dgm:varLst>
            <dgm:bulletEnabled val="1"/>
          </dgm:varLst>
          <dgm:alg type="tx">
            <dgm:param type="txAnchorHorzCh" val="ctr"/>
          </dgm:alg>
          <dgm:shape xmlns:r="http://schemas.openxmlformats.org/officeDocument/2006/relationships" type="rect" r:blip="">
            <dgm:adjLst/>
          </dgm:shape>
          <dgm:choose name="Name6">
            <dgm:if name="Name7" axis="ch" ptType="node" func="cnt" op="equ" val="1">
              <dgm:presOf axis="ch desOrSelf" ptType="node node" st="1 1" cnt="1 0"/>
            </dgm:if>
            <dgm:if name="Name8" axis="ch" ptType="node" func="cnt" op="equ" val="2">
              <dgm:presOf axis="ch desOrSelf" ptType="node node" st="2 1" cnt="1 0"/>
            </dgm:if>
            <dgm:if name="Name9" axis="ch" ptType="node" func="cnt" op="equ" val="3">
              <dgm:presOf axis="ch desOrSelf" ptType="node node" st="3 1" cnt="1 0"/>
            </dgm:if>
            <dgm:else name="Name10">
              <dgm:presOf axis="ch desOrSelf" ptType="node node" st="4 1" cnt="1 0"/>
            </dgm:else>
          </dgm:choose>
          <dgm:constrLst/>
          <dgm:ruleLst>
            <dgm:rule type="primFontSz" val="5" fact="NaN" max="NaN"/>
          </dgm:ruleLst>
        </dgm:layoutNode>
        <dgm:forEach name="Name11" axis="ch" ptType="node" st="2" cnt="1">
          <dgm:layoutNode name="item1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2">
              <dgm:if name="Name13" axis="root ch" ptType="all node" func="cnt" op="equ" val="1">
                <dgm:presOf/>
              </dgm:if>
              <dgm:if name="Name14" axis="root ch" ptType="all node" func="cnt" op="equ" val="2">
                <dgm:presOf axis="root ch desOrSelf" ptType="all node node" st="1 1 1" cnt="0 1 0"/>
              </dgm:if>
              <dgm:if name="Name15" axis="root ch" ptType="all node" func="cnt" op="equ" val="3">
                <dgm:presOf axis="root ch desOrSelf" ptType="all node node" st="1 2 1" cnt="0 1 0"/>
              </dgm:if>
              <dgm:else name="Name16">
                <dgm:presOf axis="root ch desOrSelf" ptType="all node node" st="1 3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17" axis="ch" ptType="node" st="3" cnt="1">
          <dgm:layoutNode name="item2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8">
              <dgm:if name="Name19" axis="root ch" ptType="all node" func="cnt" op="equ" val="1">
                <dgm:presOf/>
              </dgm:if>
              <dgm:if name="Name20" axis="root ch" ptType="all node" func="cnt" op="equ" val="2">
                <dgm:presOf/>
              </dgm:if>
              <dgm:if name="Name21" axis="root ch" ptType="all node" func="cnt" op="equ" val="3">
                <dgm:presOf axis="root ch desOrSelf" ptType="all node node" st="1 1 1" cnt="0 1 0"/>
              </dgm:if>
              <dgm:else name="Name22">
                <dgm:presOf axis="root ch desOrSelf" ptType="all node node" st="1 2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23" axis="ch" ptType="node" st="4" cnt="1">
          <dgm:layoutNode name="item3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4">
              <dgm:if name="Name25" axis="root ch" ptType="all node" func="cnt" op="equ" val="1">
                <dgm:presOf/>
              </dgm:if>
              <dgm:if name="Name26" axis="root ch" ptType="all node" func="cnt" op="equ" val="2">
                <dgm:presOf/>
              </dgm:if>
              <dgm:if name="Name27" axis="root ch" ptType="all node" func="cnt" op="equ" val="3">
                <dgm:presOf/>
              </dgm:if>
              <dgm:else name="Name28">
                <dgm:presOf axis="root ch desOrSelf" ptType="all node node" st="1 1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layoutNode name="funnel" styleLbl="trAlignAcc1">
          <dgm:alg type="sp"/>
          <dgm:shape xmlns:r="http://schemas.openxmlformats.org/officeDocument/2006/relationships" type="funnel" r:blip="">
            <dgm:adjLst/>
          </dgm:shape>
          <dgm:presOf/>
          <dgm:constrLst/>
          <dgm:ruleLst/>
        </dgm:layoutNode>
      </dgm:if>
      <dgm:else name="Name29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0.19724</cdr:x>
      <cdr:y>0.18812</cdr:y>
    </cdr:from>
    <cdr:to>
      <cdr:x>0.30715</cdr:x>
      <cdr:y>0.35726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640871" y="1017082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0.02013</cdr:x>
      <cdr:y>0.20733</cdr:y>
    </cdr:from>
    <cdr:to>
      <cdr:x>0.48287</cdr:x>
      <cdr:y>0.53776</cdr:y>
    </cdr:to>
    <cdr:sp macro="" textlink="">
      <cdr:nvSpPr>
        <cdr:cNvPr id="3" name="Прямоугольник 2"/>
        <cdr:cNvSpPr/>
      </cdr:nvSpPr>
      <cdr:spPr>
        <a:xfrm xmlns:a="http://schemas.openxmlformats.org/drawingml/2006/main">
          <a:off x="167483" y="1120933"/>
          <a:ext cx="3849652" cy="1786439"/>
        </a:xfrm>
        <a:prstGeom xmlns:a="http://schemas.openxmlformats.org/drawingml/2006/main" prst="rect">
          <a:avLst/>
        </a:prstGeom>
        <a:ln xmlns:a="http://schemas.openxmlformats.org/drawingml/2006/main">
          <a:solidFill>
            <a:schemeClr val="accent1"/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r>
            <a: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Доходы </a:t>
          </a:r>
          <a:r>
            <a: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в том числе:</a:t>
          </a:r>
        </a:p>
        <a:p xmlns:a="http://schemas.openxmlformats.org/drawingml/2006/main">
          <a:r>
            <a: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Членские профсоюзные взносы</a:t>
          </a:r>
        </a:p>
        <a:p xmlns:a="http://schemas.openxmlformats.org/drawingml/2006/main">
          <a:r>
            <a: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Целевые средства от предприятий и организаций</a:t>
          </a:r>
        </a:p>
        <a:p xmlns:a="http://schemas.openxmlformats.org/drawingml/2006/main">
          <a:r>
            <a: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Добровольные взносы (пожертвования) членов профсоюза и других лиц на установленную деятельность</a:t>
          </a:r>
        </a:p>
        <a:p xmlns:a="http://schemas.openxmlformats.org/drawingml/2006/main">
          <a:r>
            <a: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Прочие расходы</a:t>
          </a:r>
          <a:endParaRPr lang="ru-RU" sz="1600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0.50018</cdr:x>
      <cdr:y>0.20814</cdr:y>
    </cdr:from>
    <cdr:to>
      <cdr:x>0.97624</cdr:x>
      <cdr:y>0.64686</cdr:y>
    </cdr:to>
    <cdr:sp macro="" textlink="">
      <cdr:nvSpPr>
        <cdr:cNvPr id="4" name="Прямоугольник 3"/>
        <cdr:cNvSpPr/>
      </cdr:nvSpPr>
      <cdr:spPr>
        <a:xfrm xmlns:a="http://schemas.openxmlformats.org/drawingml/2006/main">
          <a:off x="4161139" y="1125296"/>
          <a:ext cx="3960478" cy="2371901"/>
        </a:xfrm>
        <a:prstGeom xmlns:a="http://schemas.openxmlformats.org/drawingml/2006/main" prst="rect">
          <a:avLst/>
        </a:prstGeom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r>
            <a: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Расходы</a:t>
          </a:r>
          <a:r>
            <a: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в том числе:</a:t>
          </a:r>
        </a:p>
        <a:p xmlns:a="http://schemas.openxmlformats.org/drawingml/2006/main">
          <a:r>
            <a: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Культурно-массовая работа</a:t>
          </a:r>
        </a:p>
        <a:p xmlns:a="http://schemas.openxmlformats.org/drawingml/2006/main">
          <a:r>
            <a: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Физическая культура и спорт, оздоровительная работа</a:t>
          </a:r>
        </a:p>
        <a:p xmlns:a="http://schemas.openxmlformats.org/drawingml/2006/main">
          <a:r>
            <a: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Материальная помощь членам профсоюза</a:t>
          </a:r>
        </a:p>
        <a:p xmlns:a="http://schemas.openxmlformats.org/drawingml/2006/main">
          <a:r>
            <a:rPr lang="ru-RU" sz="14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Общепрофсоюзная</a:t>
          </a:r>
          <a:r>
            <a: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деятельность</a:t>
          </a:r>
        </a:p>
        <a:p xmlns:a="http://schemas.openxmlformats.org/drawingml/2006/main">
          <a:r>
            <a: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Проведение собраний, конференций</a:t>
          </a:r>
        </a:p>
        <a:p xmlns:a="http://schemas.openxmlformats.org/drawingml/2006/main">
          <a:r>
            <a: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Хозяйственные расходы</a:t>
          </a:r>
        </a:p>
        <a:p xmlns:a="http://schemas.openxmlformats.org/drawingml/2006/main">
          <a:r>
            <a: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Организационные расходы</a:t>
          </a:r>
        </a:p>
        <a:p xmlns:a="http://schemas.openxmlformats.org/drawingml/2006/main">
          <a:r>
            <a: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Премирование профсоюзного актива</a:t>
          </a:r>
          <a:endParaRPr lang="ru-RU" sz="1600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0475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6737" y="0"/>
            <a:ext cx="2950475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6F3E45F-29F6-4CB5-8B49-797062D1B15F}" type="datetimeFigureOut">
              <a:rPr lang="ru-RU" smtClean="0"/>
              <a:pPr/>
              <a:t>28.05.2018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20750" y="746125"/>
            <a:ext cx="4967288" cy="37258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0879" y="4721186"/>
            <a:ext cx="5447030" cy="4472702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0646"/>
            <a:ext cx="2950475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6737" y="9440646"/>
            <a:ext cx="2950475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8869D-79E9-4245-8077-7E61880965C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16863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58869D-79E9-4245-8077-7E61880965C3}" type="slidenum">
              <a:rPr lang="ru-RU" smtClean="0">
                <a:solidFill>
                  <a:prstClr val="black"/>
                </a:solidFill>
              </a:rPr>
              <a:pPr/>
              <a:t>1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282725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58869D-79E9-4245-8077-7E61880965C3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377959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58869D-79E9-4245-8077-7E61880965C3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110723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58869D-79E9-4245-8077-7E61880965C3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110723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58869D-79E9-4245-8077-7E61880965C3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11072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F415A8-6405-4267-8857-78B5360A9979}" type="datetimeFigureOut">
              <a:rPr lang="ru-RU" smtClean="0"/>
              <a:pPr/>
              <a:t>28.05.2018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4857D-8F78-4DB9-A915-70647FFA92C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F415A8-6405-4267-8857-78B5360A9979}" type="datetimeFigureOut">
              <a:rPr lang="ru-RU" smtClean="0"/>
              <a:pPr/>
              <a:t>28.05.2018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4857D-8F78-4DB9-A915-70647FFA92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F415A8-6405-4267-8857-78B5360A9979}" type="datetimeFigureOut">
              <a:rPr lang="ru-RU" smtClean="0"/>
              <a:pPr/>
              <a:t>28.05.2018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4857D-8F78-4DB9-A915-70647FFA92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F415A8-6405-4267-8857-78B5360A997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28.05.2018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4857D-8F78-4DB9-A915-70647FFA92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629906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F415A8-6405-4267-8857-78B5360A997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28.05.2018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4857D-8F78-4DB9-A915-70647FFA92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304793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F415A8-6405-4267-8857-78B5360A997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28.05.2018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4857D-8F78-4DB9-A915-70647FFA92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550454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F415A8-6405-4267-8857-78B5360A997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28.05.2018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4857D-8F78-4DB9-A915-70647FFA92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007322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F415A8-6405-4267-8857-78B5360A997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28.05.2018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4857D-8F78-4DB9-A915-70647FFA92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317011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F415A8-6405-4267-8857-78B5360A997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28.05.2018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4857D-8F78-4DB9-A915-70647FFA92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637844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F415A8-6405-4267-8857-78B5360A997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28.05.2018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4857D-8F78-4DB9-A915-70647FFA92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009827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F415A8-6405-4267-8857-78B5360A997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28.05.2018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4857D-8F78-4DB9-A915-70647FFA92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22689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F415A8-6405-4267-8857-78B5360A9979}" type="datetimeFigureOut">
              <a:rPr lang="ru-RU" smtClean="0"/>
              <a:pPr/>
              <a:t>28.05.2018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4857D-8F78-4DB9-A915-70647FFA92C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F415A8-6405-4267-8857-78B5360A997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28.05.2018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4857D-8F78-4DB9-A915-70647FFA92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874115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F415A8-6405-4267-8857-78B5360A997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28.05.2018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4857D-8F78-4DB9-A915-70647FFA92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799611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F415A8-6405-4267-8857-78B5360A997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28.05.2018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4857D-8F78-4DB9-A915-70647FFA92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148977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F415A8-6405-4267-8857-78B5360A9979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28.05.2018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4857D-8F78-4DB9-A915-70647FFA92C1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613955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F415A8-6405-4267-8857-78B5360A9979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28.05.2018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4857D-8F78-4DB9-A915-70647FFA92C1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72716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F415A8-6405-4267-8857-78B5360A9979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28.05.2018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4857D-8F78-4DB9-A915-70647FFA92C1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41620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F415A8-6405-4267-8857-78B5360A9979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28.05.2018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4857D-8F78-4DB9-A915-70647FFA92C1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21681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F415A8-6405-4267-8857-78B5360A9979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28.05.2018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4857D-8F78-4DB9-A915-70647FFA92C1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86486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F415A8-6405-4267-8857-78B5360A9979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28.05.2018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4857D-8F78-4DB9-A915-70647FFA92C1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60985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F415A8-6405-4267-8857-78B5360A9979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28.05.2018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4857D-8F78-4DB9-A915-70647FFA92C1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21981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F415A8-6405-4267-8857-78B5360A9979}" type="datetimeFigureOut">
              <a:rPr lang="ru-RU" smtClean="0"/>
              <a:pPr/>
              <a:t>28.05.2018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4857D-8F78-4DB9-A915-70647FFA92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F415A8-6405-4267-8857-78B5360A9979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28.05.2018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4857D-8F78-4DB9-A915-70647FFA92C1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41646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F415A8-6405-4267-8857-78B5360A9979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28.05.2018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4857D-8F78-4DB9-A915-70647FFA92C1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25503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F415A8-6405-4267-8857-78B5360A9979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28.05.2018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4857D-8F78-4DB9-A915-70647FFA92C1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48179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F415A8-6405-4267-8857-78B5360A9979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28.05.2018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4857D-8F78-4DB9-A915-70647FFA92C1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08539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F415A8-6405-4267-8857-78B5360A9979}" type="datetimeFigureOut">
              <a:rPr lang="ru-RU" smtClean="0"/>
              <a:pPr/>
              <a:t>28.05.2018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4857D-8F78-4DB9-A915-70647FFA92C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F415A8-6405-4267-8857-78B5360A9979}" type="datetimeFigureOut">
              <a:rPr lang="ru-RU" smtClean="0"/>
              <a:pPr/>
              <a:t>28.05.2018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4857D-8F78-4DB9-A915-70647FFA92C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F415A8-6405-4267-8857-78B5360A9979}" type="datetimeFigureOut">
              <a:rPr lang="ru-RU" smtClean="0"/>
              <a:pPr/>
              <a:t>28.05.2018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4857D-8F78-4DB9-A915-70647FFA92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F415A8-6405-4267-8857-78B5360A9979}" type="datetimeFigureOut">
              <a:rPr lang="ru-RU" smtClean="0"/>
              <a:pPr/>
              <a:t>28.05.2018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4857D-8F78-4DB9-A915-70647FFA92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F415A8-6405-4267-8857-78B5360A9979}" type="datetimeFigureOut">
              <a:rPr lang="ru-RU" smtClean="0"/>
              <a:pPr/>
              <a:t>28.05.2018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4857D-8F78-4DB9-A915-70647FFA92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F415A8-6405-4267-8857-78B5360A9979}" type="datetimeFigureOut">
              <a:rPr lang="ru-RU" smtClean="0"/>
              <a:pPr/>
              <a:t>28.05.2018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4857D-8F78-4DB9-A915-70647FFA92C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C2F415A8-6405-4267-8857-78B5360A9979}" type="datetimeFigureOut">
              <a:rPr lang="ru-RU" smtClean="0"/>
              <a:pPr/>
              <a:t>28.05.2018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0FA4857D-8F78-4DB9-A915-70647FFA92C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F415A8-6405-4267-8857-78B5360A9979}" type="datetimeFigureOut">
              <a:rPr lang="ru-RU" smtClean="0"/>
              <a:pPr/>
              <a:t>28.05.2018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A4857D-8F78-4DB9-A915-70647FFA92C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49958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C2F415A8-6405-4267-8857-78B5360A9979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28.05.2018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0FA4857D-8F78-4DB9-A915-70647FFA92C1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15914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Заголовок 1"/>
          <p:cNvSpPr>
            <a:spLocks noGrp="1"/>
          </p:cNvSpPr>
          <p:nvPr>
            <p:ph type="ctrTitle"/>
          </p:nvPr>
        </p:nvSpPr>
        <p:spPr>
          <a:xfrm>
            <a:off x="394107" y="188639"/>
            <a:ext cx="8604448" cy="2592289"/>
          </a:xfrm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noAutofit/>
          </a:bodyPr>
          <a:lstStyle/>
          <a:p>
            <a:pPr marL="182880" indent="0" algn="ctr">
              <a:buNone/>
            </a:pPr>
            <a:r>
              <a:rPr lang="ru-RU" sz="2400" b="1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2400" b="1" dirty="0" smtClean="0"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effectLst/>
                <a:latin typeface="Times New Roman" pitchFamily="18" charset="0"/>
                <a:cs typeface="Times New Roman" pitchFamily="18" charset="0"/>
              </a:rPr>
              <a:t> Первичная профсоюзная организация Общероссийского профессионального союза казначеев России в Федеральном казенном учреждении «Центр по обеспечению деятельности Казначейства России»</a:t>
            </a:r>
            <a:br>
              <a:rPr lang="ru-RU" sz="2400" b="1" dirty="0" smtClean="0"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effectLst/>
                <a:latin typeface="Times New Roman" pitchFamily="18" charset="0"/>
                <a:cs typeface="Times New Roman" pitchFamily="18" charset="0"/>
              </a:rPr>
              <a:t> Основные  задачи </a:t>
            </a:r>
            <a:r>
              <a:rPr lang="ru-RU" sz="2400" b="1" smtClean="0">
                <a:effectLst/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2400" b="1" smtClean="0">
                <a:effectLst/>
                <a:latin typeface="Times New Roman" pitchFamily="18" charset="0"/>
                <a:cs typeface="Times New Roman" pitchFamily="18" charset="0"/>
              </a:rPr>
              <a:t>мероприятия, </a:t>
            </a:r>
            <a:r>
              <a:rPr lang="ru-RU" sz="2400" b="1" dirty="0" smtClean="0">
                <a:effectLst/>
                <a:latin typeface="Times New Roman" pitchFamily="18" charset="0"/>
                <a:cs typeface="Times New Roman" pitchFamily="18" charset="0"/>
              </a:rPr>
              <a:t>проводимые в             2016 - 2018 годах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dirty="0">
                <a:latin typeface="Times New Roman" pitchFamily="18" charset="0"/>
                <a:cs typeface="Times New Roman" pitchFamily="18" charset="0"/>
              </a:rPr>
            </a:br>
            <a:endParaRPr lang="ru-RU" sz="32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Заголовок 1"/>
          <p:cNvSpPr txBox="1">
            <a:spLocks/>
          </p:cNvSpPr>
          <p:nvPr/>
        </p:nvSpPr>
        <p:spPr bwMode="auto">
          <a:xfrm>
            <a:off x="935088" y="5572140"/>
            <a:ext cx="820891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r>
              <a:rPr lang="ru-RU" sz="2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1800" b="1" i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Объект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255165">
            <a:off x="698861" y="3166702"/>
            <a:ext cx="7460923" cy="305394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913" y="55536"/>
            <a:ext cx="749873" cy="7559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74987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06035" y="805280"/>
            <a:ext cx="9975950" cy="57920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2" name="Прямоугольник 61"/>
          <p:cNvSpPr/>
          <p:nvPr/>
        </p:nvSpPr>
        <p:spPr>
          <a:xfrm>
            <a:off x="81251" y="4221088"/>
            <a:ext cx="8667213" cy="2448272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0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</a:t>
            </a:r>
            <a:r>
              <a:rPr lang="ru-RU" sz="16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Осуществление представительства и защиты прав и интересов членов Профсоюза по вопросам индивидуальных трудовых и связанных с трудом отношений, а также в области коллективных прав и интересов, предусмотренных Уставом Профсоюза и соответствующим указанным целям, организация проведения оздоровительных мероприятий среди членов Профсоюза и их семей</a:t>
            </a:r>
            <a:r>
              <a:rPr lang="ru-RU" sz="1600" b="1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взаимодействие </a:t>
            </a:r>
            <a:r>
              <a:rPr lang="ru-RU" sz="16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органами государственной власти и организациями по развитию санаторно-курортного лечения, детского оздоровительного отдыха, учреждений культуры, отдыха, массовой физической культуры и спорта</a:t>
            </a:r>
            <a:endParaRPr lang="ru-RU" sz="1600" b="1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783246">
            <a:off x="8530582" y="970717"/>
            <a:ext cx="760639" cy="708670"/>
          </a:xfrm>
          <a:prstGeom prst="rect">
            <a:avLst/>
          </a:prstGeom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651044" y="188640"/>
            <a:ext cx="8492955" cy="68558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Предмет, цели и задачи деятельности Профсоюза  </a:t>
            </a:r>
            <a:endParaRPr lang="en-US" sz="2400" b="1" dirty="0">
              <a:solidFill>
                <a:schemeClr val="accent2">
                  <a:lumMod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4"/>
          <p:cNvSpPr/>
          <p:nvPr/>
        </p:nvSpPr>
        <p:spPr>
          <a:xfrm rot="5400000">
            <a:off x="769513" y="328182"/>
            <a:ext cx="2954655" cy="4421856"/>
          </a:xfrm>
          <a:prstGeom prst="rect">
            <a:avLst/>
          </a:prstGeom>
          <a:solidFill>
            <a:srgbClr val="00B0F0">
              <a:alpha val="20000"/>
            </a:srgbClr>
          </a:solidFill>
        </p:spPr>
        <p:txBody>
          <a:bodyPr vert="vert270" wrap="square" anchor="b" anchorCtr="0">
            <a:spAutoFit/>
          </a:bodyPr>
          <a:lstStyle/>
          <a:p>
            <a:pPr algn="just"/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Berlin Sans FB Demi" pitchFamily="34" charset="0"/>
                <a:cs typeface="Calibri" panose="020F0502020204030204" pitchFamily="34" charset="0"/>
              </a:rPr>
              <a:t>Предметом </a:t>
            </a:r>
            <a:r>
              <a:rPr lang="ru-RU" sz="1600" b="1" dirty="0" smtClean="0">
                <a:solidFill>
                  <a:schemeClr val="accent1">
                    <a:lumMod val="50000"/>
                  </a:schemeClr>
                </a:solidFill>
                <a:latin typeface="Berlin Sans FB Demi" pitchFamily="34" charset="0"/>
                <a:cs typeface="Calibri" panose="020F0502020204030204" pitchFamily="34" charset="0"/>
              </a:rPr>
              <a:t>деятельности Профсоюза является осуществление представительства, защиты индивидуальных и коллективных социально-трудовых прав, а также профессиональных, производственных, экономических и социальных законных интересов членов Профсоюза в вопросах занятости, трудовых отношений, условий оплаты и охраны труда, соблюдения социальных гарантий</a:t>
            </a:r>
            <a:endParaRPr lang="en-US" sz="1600" b="1" dirty="0">
              <a:solidFill>
                <a:schemeClr val="accent1">
                  <a:lumMod val="50000"/>
                </a:schemeClr>
              </a:solidFill>
              <a:latin typeface="Berlin Sans FB Demi" pitchFamily="34" charset="0"/>
              <a:cs typeface="Calibri" panose="020F0502020204030204" pitchFamily="34" charset="0"/>
            </a:endParaRPr>
          </a:p>
        </p:txBody>
      </p:sp>
      <p:sp>
        <p:nvSpPr>
          <p:cNvPr id="9" name="Rectangle 4"/>
          <p:cNvSpPr/>
          <p:nvPr/>
        </p:nvSpPr>
        <p:spPr>
          <a:xfrm rot="5400000">
            <a:off x="5176593" y="548104"/>
            <a:ext cx="3046988" cy="4013381"/>
          </a:xfrm>
          <a:prstGeom prst="rect">
            <a:avLst/>
          </a:prstGeom>
          <a:solidFill>
            <a:srgbClr val="00B0F0">
              <a:alpha val="28000"/>
            </a:srgbClr>
          </a:solidFill>
        </p:spPr>
        <p:txBody>
          <a:bodyPr vert="vert270" wrap="square" anchor="b" anchorCtr="0">
            <a:spAutoFit/>
          </a:bodyPr>
          <a:lstStyle/>
          <a:p>
            <a:pPr algn="just"/>
            <a:r>
              <a:rPr lang="ru-RU" sz="1550" b="1" dirty="0">
                <a:solidFill>
                  <a:schemeClr val="accent1">
                    <a:lumMod val="50000"/>
                  </a:schemeClr>
                </a:solidFill>
                <a:latin typeface="Berlin Sans FB Demi" pitchFamily="34" charset="0"/>
                <a:cs typeface="Calibri" panose="020F0502020204030204" pitchFamily="34" charset="0"/>
              </a:rPr>
              <a:t>Целями деятельности Профсоюза являются:</a:t>
            </a:r>
          </a:p>
          <a:p>
            <a:pPr indent="177800" algn="just"/>
            <a:r>
              <a:rPr lang="ru-RU" sz="1550" b="1" dirty="0">
                <a:solidFill>
                  <a:schemeClr val="accent1">
                    <a:lumMod val="50000"/>
                  </a:schemeClr>
                </a:solidFill>
                <a:latin typeface="Berlin Sans FB Demi" pitchFamily="34" charset="0"/>
                <a:cs typeface="Calibri" panose="020F0502020204030204" pitchFamily="34" charset="0"/>
              </a:rPr>
              <a:t>–</a:t>
            </a:r>
            <a:r>
              <a:rPr lang="ru-RU" sz="1550" b="1" dirty="0">
                <a:solidFill>
                  <a:schemeClr val="accent1">
                    <a:lumMod val="50000"/>
                  </a:schemeClr>
                </a:solidFill>
                <a:latin typeface="Berlin Sans FB Demi" pitchFamily="34" charset="0"/>
                <a:cs typeface="Calibri" panose="020F0502020204030204" pitchFamily="34" charset="0"/>
                <a:sym typeface="Symbol"/>
              </a:rPr>
              <a:t></a:t>
            </a:r>
            <a:r>
              <a:rPr lang="ru-RU" sz="1550" b="1" dirty="0">
                <a:solidFill>
                  <a:schemeClr val="accent1">
                    <a:lumMod val="50000"/>
                  </a:schemeClr>
                </a:solidFill>
                <a:latin typeface="Berlin Sans FB Demi" pitchFamily="34" charset="0"/>
                <a:cs typeface="Calibri" panose="020F0502020204030204" pitchFamily="34" charset="0"/>
              </a:rPr>
              <a:t>подготовка и внесение предложений о проведении мероприятий и мер по социальной защите членов Профсоюза;</a:t>
            </a:r>
          </a:p>
          <a:p>
            <a:pPr indent="177800" algn="just"/>
            <a:r>
              <a:rPr lang="ru-RU" sz="1550" b="1" dirty="0">
                <a:solidFill>
                  <a:schemeClr val="accent1">
                    <a:lumMod val="50000"/>
                  </a:schemeClr>
                </a:solidFill>
                <a:latin typeface="Berlin Sans FB Demi" pitchFamily="34" charset="0"/>
                <a:cs typeface="Calibri" panose="020F0502020204030204" pitchFamily="34" charset="0"/>
              </a:rPr>
              <a:t>–</a:t>
            </a:r>
            <a:r>
              <a:rPr lang="ru-RU" sz="1550" dirty="0">
                <a:sym typeface="Symbol"/>
              </a:rPr>
              <a:t></a:t>
            </a:r>
            <a:r>
              <a:rPr lang="ru-RU" sz="1550" b="1" dirty="0">
                <a:solidFill>
                  <a:schemeClr val="accent1">
                    <a:lumMod val="50000"/>
                  </a:schemeClr>
                </a:solidFill>
                <a:latin typeface="Berlin Sans FB Demi" pitchFamily="34" charset="0"/>
                <a:cs typeface="Calibri" panose="020F0502020204030204" pitchFamily="34" charset="0"/>
              </a:rPr>
              <a:t>осуществление профсоюзного           контроля за занятостью и соблюдением законодательства РФ в области занятости;</a:t>
            </a:r>
          </a:p>
          <a:p>
            <a:pPr indent="177800" algn="just"/>
            <a:r>
              <a:rPr lang="ru-RU" sz="1550" b="1" dirty="0">
                <a:solidFill>
                  <a:schemeClr val="accent1">
                    <a:lumMod val="50000"/>
                  </a:schemeClr>
                </a:solidFill>
                <a:latin typeface="Berlin Sans FB Demi" pitchFamily="34" charset="0"/>
                <a:cs typeface="Calibri" panose="020F0502020204030204" pitchFamily="34" charset="0"/>
              </a:rPr>
              <a:t>–</a:t>
            </a:r>
            <a:r>
              <a:rPr lang="ru-RU" sz="1550" b="1" dirty="0">
                <a:solidFill>
                  <a:schemeClr val="accent1">
                    <a:lumMod val="50000"/>
                  </a:schemeClr>
                </a:solidFill>
                <a:latin typeface="Berlin Sans FB Demi" pitchFamily="34" charset="0"/>
                <a:cs typeface="Calibri" panose="020F0502020204030204" pitchFamily="34" charset="0"/>
                <a:sym typeface="Symbol"/>
              </a:rPr>
              <a:t></a:t>
            </a:r>
            <a:r>
              <a:rPr lang="ru-RU" sz="1550" b="1" dirty="0">
                <a:solidFill>
                  <a:schemeClr val="accent1">
                    <a:lumMod val="50000"/>
                  </a:schemeClr>
                </a:solidFill>
                <a:latin typeface="Berlin Sans FB Demi" pitchFamily="34" charset="0"/>
                <a:cs typeface="Calibri" panose="020F0502020204030204" pitchFamily="34" charset="0"/>
              </a:rPr>
              <a:t>участие в урегулировании коллективных трудовых споров </a:t>
            </a:r>
            <a:endParaRPr lang="en-US" sz="1550" b="1" dirty="0">
              <a:solidFill>
                <a:schemeClr val="accent1">
                  <a:lumMod val="50000"/>
                </a:schemeClr>
              </a:solidFill>
              <a:latin typeface="Berlin Sans FB Demi" pitchFamily="34" charset="0"/>
              <a:cs typeface="Calibri" panose="020F0502020204030204" pitchFamily="34" charset="0"/>
            </a:endParaRPr>
          </a:p>
        </p:txBody>
      </p:sp>
      <p:grpSp>
        <p:nvGrpSpPr>
          <p:cNvPr id="74" name="Группа 73"/>
          <p:cNvGrpSpPr/>
          <p:nvPr/>
        </p:nvGrpSpPr>
        <p:grpSpPr>
          <a:xfrm>
            <a:off x="179512" y="2352200"/>
            <a:ext cx="8321578" cy="419245"/>
            <a:chOff x="179512" y="1988840"/>
            <a:chExt cx="8321578" cy="419245"/>
          </a:xfrm>
        </p:grpSpPr>
        <p:sp>
          <p:nvSpPr>
            <p:cNvPr id="19" name="Прямоугольник 18"/>
            <p:cNvSpPr/>
            <p:nvPr/>
          </p:nvSpPr>
          <p:spPr>
            <a:xfrm>
              <a:off x="6716719" y="2034265"/>
              <a:ext cx="1784371" cy="3738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ts val="1800"/>
                </a:lnSpc>
              </a:pPr>
              <a:endParaRPr lang="en-US" sz="3200" b="1" spc="-100" dirty="0">
                <a:solidFill>
                  <a:srgbClr val="0D4D81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20" name="Прямоугольник 19"/>
            <p:cNvSpPr/>
            <p:nvPr/>
          </p:nvSpPr>
          <p:spPr>
            <a:xfrm>
              <a:off x="179512" y="1988840"/>
              <a:ext cx="1679896" cy="3738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ts val="1800"/>
                </a:lnSpc>
              </a:pPr>
              <a:endParaRPr lang="en-US" sz="3200" b="1" spc="-100" dirty="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pic>
        <p:nvPicPr>
          <p:cNvPr id="47" name="Рисунок 4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913" y="55536"/>
            <a:ext cx="749873" cy="7559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7693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 animBg="1"/>
      <p:bldP spid="7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Заголовок 3"/>
          <p:cNvSpPr txBox="1">
            <a:spLocks/>
          </p:cNvSpPr>
          <p:nvPr/>
        </p:nvSpPr>
        <p:spPr bwMode="auto">
          <a:xfrm>
            <a:off x="578332" y="1170666"/>
            <a:ext cx="2020341" cy="530142"/>
          </a:xfrm>
          <a:prstGeom prst="roundRect">
            <a:avLst>
              <a:gd name="adj" fmla="val 20149"/>
            </a:avLst>
          </a:prstGeom>
          <a:noFill/>
          <a:ln w="25400" cap="flat" cmpd="sng" algn="ctr">
            <a:noFill/>
            <a:prstDash val="solid"/>
            <a:miter lim="800000"/>
            <a:headEnd/>
            <a:tailE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2">
                  <a:lumMod val="20000"/>
                  <a:lumOff val="80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258628" y="2019713"/>
            <a:ext cx="405291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48" name="Группа 47"/>
          <p:cNvGrpSpPr/>
          <p:nvPr/>
        </p:nvGrpSpPr>
        <p:grpSpPr>
          <a:xfrm>
            <a:off x="683569" y="3428999"/>
            <a:ext cx="2376263" cy="504057"/>
            <a:chOff x="395536" y="2956968"/>
            <a:chExt cx="3534934" cy="1429218"/>
          </a:xfrm>
        </p:grpSpPr>
        <p:sp>
          <p:nvSpPr>
            <p:cNvPr id="4" name="Прямоугольник 3"/>
            <p:cNvSpPr/>
            <p:nvPr/>
          </p:nvSpPr>
          <p:spPr>
            <a:xfrm flipH="1">
              <a:off x="395536" y="4016854"/>
              <a:ext cx="3534934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endParaRPr lang="ru-RU" dirty="0"/>
            </a:p>
          </p:txBody>
        </p:sp>
        <p:sp>
          <p:nvSpPr>
            <p:cNvPr id="22" name="Прямоугольник 21"/>
            <p:cNvSpPr/>
            <p:nvPr/>
          </p:nvSpPr>
          <p:spPr>
            <a:xfrm>
              <a:off x="1504531" y="2956968"/>
              <a:ext cx="2425939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endParaRPr lang="ru-RU" dirty="0" smtClean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5" name="Прямоугольник 4"/>
          <p:cNvSpPr/>
          <p:nvPr/>
        </p:nvSpPr>
        <p:spPr>
          <a:xfrm>
            <a:off x="4721288" y="4869160"/>
            <a:ext cx="237099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600" dirty="0">
              <a:solidFill>
                <a:srgbClr val="FF0000"/>
              </a:solidFill>
            </a:endParaRPr>
          </a:p>
        </p:txBody>
      </p:sp>
      <p:pic>
        <p:nvPicPr>
          <p:cNvPr id="38" name="Рисунок 3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913" y="55536"/>
            <a:ext cx="749873" cy="755970"/>
          </a:xfrm>
          <a:prstGeom prst="rect">
            <a:avLst/>
          </a:prstGeom>
        </p:spPr>
      </p:pic>
      <p:graphicFrame>
        <p:nvGraphicFramePr>
          <p:cNvPr id="24" name="Диаграмма 2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207593"/>
              </p:ext>
            </p:extLst>
          </p:nvPr>
        </p:nvGraphicFramePr>
        <p:xfrm>
          <a:off x="410849" y="1371963"/>
          <a:ext cx="8319283" cy="540643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Прямоугольник 1"/>
          <p:cNvSpPr/>
          <p:nvPr/>
        </p:nvSpPr>
        <p:spPr>
          <a:xfrm>
            <a:off x="1691680" y="256266"/>
            <a:ext cx="6048672" cy="9144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источники доходов и планируемые расходы первичной профсоюзной организации в ФКУ «ЦОКР»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9032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2" name="Схема 91"/>
          <p:cNvGraphicFramePr/>
          <p:nvPr>
            <p:extLst>
              <p:ext uri="{D42A27DB-BD31-4B8C-83A1-F6EECF244321}">
                <p14:modId xmlns:p14="http://schemas.microsoft.com/office/powerpoint/2010/main" val="2442403903"/>
              </p:ext>
            </p:extLst>
          </p:nvPr>
        </p:nvGraphicFramePr>
        <p:xfrm>
          <a:off x="6489841" y="1571612"/>
          <a:ext cx="3222509" cy="380321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37" name="Рисунок 3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5913" y="55536"/>
            <a:ext cx="749873" cy="75597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923426" y="260648"/>
            <a:ext cx="7128792" cy="914400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 мероприятия первичной профсоюзной организации в ФКУ «ЦОКР» проводимые в 2016 году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539552" y="1484784"/>
            <a:ext cx="8136904" cy="4608512"/>
          </a:xfrm>
          <a:prstGeom prst="roundRect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just"/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Материальная помощь членам профсоюза разного характера (10 чел.)                40.0 тыс. руб.</a:t>
            </a:r>
          </a:p>
          <a:p>
            <a:pPr algn="just"/>
            <a:r>
              <a:rPr lang="ru-RU" sz="14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Экскурсии: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Еврейский Музей толерантности                                                              3.8 тыс. руб.</a:t>
            </a:r>
          </a:p>
          <a:p>
            <a:pPr algn="just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музей Военно-Воздушных Сил РФ                                                          5.4 тыс. руб.</a:t>
            </a:r>
          </a:p>
          <a:p>
            <a:pPr algn="just"/>
            <a:r>
              <a:rPr lang="ru-RU" sz="14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Посещение: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Кремлевский балет «Лебединое озеро»                                                90.5 тыс. руб.</a:t>
            </a:r>
          </a:p>
          <a:p>
            <a:pPr algn="just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театр на Таганке 7.5 тыс. руб., театр Аллы Духовой                           17.5 тыс. руб.</a:t>
            </a:r>
          </a:p>
          <a:p>
            <a:pPr algn="just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Московский цирк Никулина                                                                   24.0 тыс. руб.</a:t>
            </a:r>
          </a:p>
          <a:p>
            <a:pPr algn="just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Кремлевский балет «Лебединое озеро»                                                18.7 тыс. руб.</a:t>
            </a:r>
          </a:p>
          <a:p>
            <a:pPr algn="just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спектакль «Любовь по </a:t>
            </a:r>
            <a:r>
              <a:rPr lang="ru-RU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Фрейдеру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                                                        16.0 тыс. руб.</a:t>
            </a:r>
          </a:p>
          <a:p>
            <a:pPr algn="just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творческий вечер «Сергей </a:t>
            </a:r>
            <a:r>
              <a:rPr lang="ru-RU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Пенкин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                                                      16.0 тыс. руб.</a:t>
            </a:r>
          </a:p>
          <a:p>
            <a:pPr algn="just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театр «Россия» мюзикл «Золушка»                                                        72.0 тыс. руб.</a:t>
            </a:r>
          </a:p>
          <a:p>
            <a:pPr algn="just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новогоднее шоу «Тайны зимнего леса» для детей чл. профсоюза     22.2 тыс. руб.</a:t>
            </a:r>
          </a:p>
          <a:p>
            <a:pPr algn="just"/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Новогодняя Кремлевская елка для детей членов Профсоюза                                    72.2 тыс. руб.</a:t>
            </a:r>
          </a:p>
          <a:p>
            <a:pPr algn="just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Организация и проведение Новогоднего вечера ФКУ «ЦОКР»                             300.0 тыс. руб.</a:t>
            </a:r>
          </a:p>
          <a:p>
            <a:pPr algn="just"/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             ИТОГО:                            698.3 тыс. руб.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0123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92" grpId="0">
        <p:bldAsOne/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2" name="Схема 91"/>
          <p:cNvGraphicFramePr/>
          <p:nvPr>
            <p:extLst>
              <p:ext uri="{D42A27DB-BD31-4B8C-83A1-F6EECF244321}">
                <p14:modId xmlns:p14="http://schemas.microsoft.com/office/powerpoint/2010/main" val="2329435758"/>
              </p:ext>
            </p:extLst>
          </p:nvPr>
        </p:nvGraphicFramePr>
        <p:xfrm>
          <a:off x="6489841" y="1571612"/>
          <a:ext cx="3222509" cy="380321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37" name="Рисунок 3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5913" y="55536"/>
            <a:ext cx="749873" cy="75597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923426" y="260648"/>
            <a:ext cx="7128792" cy="914400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 мероприятия первичной профсоюзной организации в ФКУ «ЦОКР» проводимые в 2017 году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539552" y="1340768"/>
            <a:ext cx="8136904" cy="2808312"/>
          </a:xfrm>
          <a:prstGeom prst="roundRect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just"/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Материальная помощь разного характера (10 чел.)                                                 100.0 тыс. руб.</a:t>
            </a:r>
          </a:p>
          <a:p>
            <a:pPr algn="just"/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Поздравление с Международным днем 8 Марта                                                         35.0 тыс. руб.</a:t>
            </a:r>
          </a:p>
          <a:p>
            <a:pPr algn="just"/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Экскурсии: г. Ярославль «Исторические места старого города»                               32.1 тыс. руб.</a:t>
            </a:r>
          </a:p>
          <a:p>
            <a:pPr algn="just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«Бородинская битва»                                                                                 17.1 тыс. руб.</a:t>
            </a:r>
          </a:p>
          <a:p>
            <a:pPr algn="just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г. Кострома «Кострома полна чудес»                                                     178.2 тыс. руб.</a:t>
            </a:r>
          </a:p>
          <a:p>
            <a:pPr algn="just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парк «Патриот» шоу 105 лет ВКС России                                              25.0 тыс. руб.</a:t>
            </a:r>
          </a:p>
          <a:p>
            <a:pPr algn="just"/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Посещение: театр Сатиры «Кошмар на улице </a:t>
            </a:r>
            <a:r>
              <a:rPr lang="ru-RU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Лурсин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                                              61.7 тыс. руб.</a:t>
            </a:r>
          </a:p>
          <a:p>
            <a:pPr algn="just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театр «ТОДЕС»                                                                                          42.9 тыс. руб.</a:t>
            </a:r>
          </a:p>
          <a:p>
            <a:pPr algn="just"/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Поездка в санаторий «Лесная опушка» г. Серпухов                                                  145.0 тыс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руб.</a:t>
            </a:r>
          </a:p>
          <a:p>
            <a:pPr algn="just"/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Новогодняя Кремлевская елка для детей членов Профсоюза                                  200.5 тыс. руб.</a:t>
            </a:r>
          </a:p>
          <a:p>
            <a:pPr algn="just"/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Организация и проведение Новогоднего вечера ФКУ «ЦОКР»                                 95.0 тыс. руб.</a:t>
            </a:r>
          </a:p>
          <a:p>
            <a:pPr algn="just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ИТОГО:                                              935.5 тыс. руб.</a:t>
            </a:r>
          </a:p>
          <a:p>
            <a:pPr algn="just"/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</a:t>
            </a:r>
          </a:p>
          <a:p>
            <a:pPr algn="just"/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39552" y="4365104"/>
            <a:ext cx="8182340" cy="2376264"/>
          </a:xfrm>
          <a:prstGeom prst="roundRect">
            <a:avLst/>
          </a:prstGeom>
          <a:solidFill>
            <a:schemeClr val="accent4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just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Заключён договор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Медицинским центром ФГБУ «МФК Минфина России» на оказание медицинских услуг сотрудникам ФКУ «ЦОКР» (50 человек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  <a:p>
            <a:pPr algn="just"/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Заключено 5 соглашений с санаториями о приеме по льготной цене членов Профсоюза: «Санаторий» «Архипо-Осиповка» (г. Геленджик), «Санаторий Гурзуфский» (г. Ялта, </a:t>
            </a:r>
            <a:r>
              <a:rPr lang="ru-RU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пгт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Гурзуф), Санаторий «Южный» ФГБУ «МФК Минфина России» (г. Ялта, </a:t>
            </a:r>
            <a:r>
              <a:rPr lang="ru-RU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пгт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Форос), Санаторий им. С.М. Кирова «СКФНКЦ» (г. Пятигорск), Детский санаторий им. Н.К. Крупской ФФГБУ «СКФНКЦ» ФМБА России (г. Железноводск).</a:t>
            </a:r>
          </a:p>
          <a:p>
            <a:pPr algn="just"/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Заключено соглашение с руководством  санатория «Лесная опушка» (г. Серпухов) о приеме членов Профсоюза на постоянной основе для оказания санаторно-курортного лечения и  физкультурно-оздоровительных мероприятий. 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6751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92" grpId="0">
        <p:bldAsOne/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2" name="Схема 91"/>
          <p:cNvGraphicFramePr/>
          <p:nvPr>
            <p:extLst>
              <p:ext uri="{D42A27DB-BD31-4B8C-83A1-F6EECF244321}">
                <p14:modId xmlns:p14="http://schemas.microsoft.com/office/powerpoint/2010/main" val="1658824535"/>
              </p:ext>
            </p:extLst>
          </p:nvPr>
        </p:nvGraphicFramePr>
        <p:xfrm>
          <a:off x="6489841" y="1571612"/>
          <a:ext cx="3222509" cy="380321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37" name="Рисунок 3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5913" y="55536"/>
            <a:ext cx="749873" cy="75597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923426" y="260648"/>
            <a:ext cx="7128792" cy="914400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 мероприятия первичной профсоюзной организации в ФКУ «ЦОКР» проводимые в 2018 году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539552" y="1484784"/>
            <a:ext cx="8136904" cy="2520280"/>
          </a:xfrm>
          <a:prstGeom prst="roundRect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just"/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Материальная помощь разного характера (5 чел.)                                                           40.0 тыс. руб.</a:t>
            </a:r>
          </a:p>
          <a:p>
            <a:pPr algn="just"/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Премирование профсоюзного Актива по итогам работы за 2017 год                             80.0 тыс. руб.</a:t>
            </a:r>
          </a:p>
          <a:p>
            <a:pPr algn="just"/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Поездка в санаторий «Лесная опушка» г. Серпухов                                                         92.6 тыс. руб. </a:t>
            </a:r>
          </a:p>
          <a:p>
            <a:pPr algn="just"/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Посещение: театр «Современник»                                                                                     26.4 тыс. руб.</a:t>
            </a:r>
          </a:p>
          <a:p>
            <a:pPr algn="just"/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Поздравление с Международным Днем 8 Марта                                                              55.4 тыс. руб.</a:t>
            </a:r>
          </a:p>
          <a:p>
            <a:pPr algn="just"/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ИТОГО:                                                                       294.4 тыс. руб.</a:t>
            </a:r>
          </a:p>
          <a:p>
            <a:pPr algn="just"/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Планируется экскурсия в г. Казань 19-20 мая 2018 года</a:t>
            </a:r>
          </a:p>
          <a:p>
            <a:pPr algn="just"/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Оказана посильная материальная помощь сотруднику 14 отдела ТОФК по Оренбургской обл. </a:t>
            </a:r>
            <a:r>
              <a:rPr lang="ru-RU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Вострякову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В.В. пострадавшего после пожара и семье начальника 9 отдела ТОФК по Оренбургской обл. </a:t>
            </a:r>
            <a:r>
              <a:rPr lang="ru-RU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Козупице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А.И. трагически погибшей в </a:t>
            </a:r>
            <a:r>
              <a:rPr lang="ru-RU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авиокатастрофе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11 февраля 2018 г.,  всего собрано 41900 тыс. руб.  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93609" y="4149080"/>
            <a:ext cx="8182340" cy="1224136"/>
          </a:xfrm>
          <a:prstGeom prst="roundRect">
            <a:avLst/>
          </a:prstGeom>
          <a:solidFill>
            <a:schemeClr val="accent4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just"/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Заключено  соглашение с 6 санаториями г. Сочи о приеме по льготной цене членов Профсоюза по программе «</a:t>
            </a:r>
            <a:r>
              <a:rPr lang="ru-RU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Антистресс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». Заключено соглашение с санаторием «Дубовая роща» о приеме по льготной цене членов Профсоюза (включая детский отдых) и санаторием «Знание». Заключен договор с Медицинским центром «МФК Минфина России» на оказание мед. Услуг сотрудникам ФКУ «ЦОКР» (50 чел.)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99694" y="5517232"/>
            <a:ext cx="8176255" cy="1152128"/>
          </a:xfrm>
          <a:prstGeom prst="roundRect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just"/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соответствии с приказом № 281 от 21.08.2017 первичная профсоюзная организация в ФКУ «ЦОКР» в лице председателя Латышева А.Л. учувствовала в проверке организации работы по охране труда и соблюдения требований охраны труда в отделах ФКУ «ЦОКР». За 2017-2018 годы первичной профсоюзной организацией выдано 5 Мнений </a:t>
            </a:r>
            <a:r>
              <a:rPr lang="ru-RU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работадателю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по вопросам трудового законодательства.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79384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92" grpId="0">
        <p:bldAsOne/>
      </p:bldGraphic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 descr="C:\Users\6028\Desktop\Documents\Профсоюз\Фото\Фото _Теплоход_07июнь2017\IMG_650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8814704" cy="6408712"/>
          </a:xfrm>
          <a:prstGeom prst="rect">
            <a:avLst/>
          </a:prstGeom>
          <a:noFill/>
          <a:ln w="44450" cmpd="dbl">
            <a:solidFill>
              <a:srgbClr val="00B050"/>
            </a:solidFill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6904417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6028\Desktop\Documents\Профсоюз\Фото\стрельба\Награды по стрельбе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05199"/>
            <a:ext cx="8568952" cy="6220145"/>
          </a:xfrm>
          <a:prstGeom prst="rect">
            <a:avLst/>
          </a:prstGeom>
          <a:noFill/>
          <a:ln w="41275" cmpd="dbl">
            <a:solidFill>
              <a:srgbClr val="00B050"/>
            </a:solidFill>
          </a:ln>
          <a:effectLst>
            <a:glow rad="139700">
              <a:schemeClr val="accent4">
                <a:satMod val="175000"/>
                <a:alpha val="40000"/>
              </a:schemeClr>
            </a:glow>
            <a:outerShdw blurRad="50800" dist="38100" dir="18900000" algn="b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9404862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6343\Documents\Сайт ФКУ ЦОКР\ПРОФСОЮЗ ФКУ ЦОКР\Полноразмерная фотография посещения членами Профсоюза музея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548679"/>
            <a:ext cx="9065344" cy="5999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64670349"/>
      </p:ext>
    </p:extLst>
  </p:cSld>
  <p:clrMapOvr>
    <a:masterClrMapping/>
  </p:clrMapOvr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Модульная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5423</TotalTime>
  <Words>1023</Words>
  <Application>Microsoft Office PowerPoint</Application>
  <PresentationFormat>Экран (4:3)</PresentationFormat>
  <Paragraphs>79</Paragraphs>
  <Slides>9</Slides>
  <Notes>5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3</vt:i4>
      </vt:variant>
      <vt:variant>
        <vt:lpstr>Заголовки слайдов</vt:lpstr>
      </vt:variant>
      <vt:variant>
        <vt:i4>9</vt:i4>
      </vt:variant>
    </vt:vector>
  </HeadingPairs>
  <TitlesOfParts>
    <vt:vector size="20" baseType="lpstr">
      <vt:lpstr>Arial</vt:lpstr>
      <vt:lpstr>Berlin Sans FB Demi</vt:lpstr>
      <vt:lpstr>Calibri</vt:lpstr>
      <vt:lpstr>Georgia</vt:lpstr>
      <vt:lpstr>Symbol</vt:lpstr>
      <vt:lpstr>Tahoma</vt:lpstr>
      <vt:lpstr>Times New Roman</vt:lpstr>
      <vt:lpstr>Trebuchet MS</vt:lpstr>
      <vt:lpstr>Воздушный поток</vt:lpstr>
      <vt:lpstr>Тема Office</vt:lpstr>
      <vt:lpstr>1_Воздушный поток</vt:lpstr>
      <vt:lpstr>   Первичная профсоюзная организация Общероссийского профессионального союза казначеев России в Федеральном казенном учреждении «Центр по обеспечению деятельности Казначейства России»  Основные  задачи и мероприятия, проводимые в             2016 - 2018 годах        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ФК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6074</dc:creator>
  <cp:lastModifiedBy>6604</cp:lastModifiedBy>
  <cp:revision>351</cp:revision>
  <cp:lastPrinted>2016-12-22T09:12:49Z</cp:lastPrinted>
  <dcterms:created xsi:type="dcterms:W3CDTF">2016-01-21T10:18:55Z</dcterms:created>
  <dcterms:modified xsi:type="dcterms:W3CDTF">2018-05-28T08:01:58Z</dcterms:modified>
</cp:coreProperties>
</file>